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notesMasterIdLst>
    <p:notesMasterId r:id="rId15"/>
  </p:notesMasterIdLst>
  <p:handoutMasterIdLst>
    <p:handoutMasterId r:id="rId16"/>
  </p:handoutMasterIdLst>
  <p:sldIdLst>
    <p:sldId id="265" r:id="rId2"/>
    <p:sldId id="268" r:id="rId3"/>
    <p:sldId id="275" r:id="rId4"/>
    <p:sldId id="278" r:id="rId5"/>
    <p:sldId id="279" r:id="rId6"/>
    <p:sldId id="280" r:id="rId7"/>
    <p:sldId id="281" r:id="rId8"/>
    <p:sldId id="282" r:id="rId9"/>
    <p:sldId id="283" r:id="rId10"/>
    <p:sldId id="285" r:id="rId11"/>
    <p:sldId id="286" r:id="rId12"/>
    <p:sldId id="284" r:id="rId13"/>
    <p:sldId id="274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Geneva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8" autoAdjust="0"/>
  </p:normalViewPr>
  <p:slideViewPr>
    <p:cSldViewPr snapToGrid="0"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5DC45A75-CFC9-0442-AFD7-E7A633336D8A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Regents of the University of Minnesota.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CA1A9990-15CE-FA44-B92D-02430785E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410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2396385E-C3A6-E945-8463-8942B0D7E8C3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Regents of the University of Minnesota.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79F8BB86-0D89-D84F-872A-E14FB186E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40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945D1B-4DE8-7A42-A519-51A11CC7501A}" type="slidenum">
              <a:rPr lang="en-US">
                <a:ea typeface="Geneva" charset="-128"/>
                <a:cs typeface="Geneva" charset="-128"/>
              </a:rPr>
              <a:pPr/>
              <a:t>1</a:t>
            </a:fld>
            <a:endParaRPr lang="en-US">
              <a:ea typeface="Geneva" charset="-128"/>
              <a:cs typeface="Geneva" charset="-128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>
                <a:ea typeface="Geneva" charset="-128"/>
                <a:cs typeface="Geneva" charset="-128"/>
              </a:rPr>
              <a:t>© Regents of the University of Minnesota.  All rights reserved..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Regents of the University of Minnesota. 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F8BB86-0D89-D84F-872A-E14FB186EF3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8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12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/>
              <a:t>© </a:t>
            </a:r>
            <a:r>
              <a:rPr lang="en-US" sz="900" dirty="0" smtClean="0"/>
              <a:t>2014 </a:t>
            </a:r>
            <a:r>
              <a:rPr lang="en-US" sz="900" dirty="0"/>
              <a:t>Regents of the University of Minnesota.  All rights reserved.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46301"/>
            <a:ext cx="8026400" cy="728133"/>
          </a:xfrm>
          <a:prstGeom prst="rect">
            <a:avLst/>
          </a:prstGeom>
        </p:spPr>
        <p:txBody>
          <a:bodyPr anchor="t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94267" y="2899831"/>
            <a:ext cx="6400800" cy="618066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itchFamily="2" charset="2"/>
              <a:buNone/>
              <a:defRPr sz="2800" b="1" i="0" cap="all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ge1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/>
              <a:t>© </a:t>
            </a:r>
            <a:r>
              <a:rPr lang="en-US" sz="900" dirty="0" smtClean="0"/>
              <a:t>2014 </a:t>
            </a:r>
            <a:r>
              <a:rPr lang="en-US" sz="900" dirty="0"/>
              <a:t>Regents of the University of Minnesota.  All rights reserved.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46302"/>
            <a:ext cx="7772400" cy="1350432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 sz="4400" b="0" i="0" baseline="0">
                <a:latin typeface="+mj-lt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noProof="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94266" y="3509429"/>
            <a:ext cx="7776633" cy="618066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itchFamily="2" charset="2"/>
              <a:buNone/>
              <a:defRPr sz="2800" b="1" i="0" cap="all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 smtClean="0"/>
              <a:t>© 2014 Regents of the University of Minnesota.  All rights reserved.</a:t>
            </a:r>
            <a:endParaRPr lang="en-US" sz="9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4761966"/>
            <a:ext cx="7755467" cy="1067334"/>
          </a:xfrm>
          <a:prstGeom prst="rect">
            <a:avLst/>
          </a:prstGeom>
        </p:spPr>
        <p:txBody>
          <a:bodyPr anchor="t"/>
          <a:lstStyle>
            <a:lvl1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 sz="4400" b="0" i="0"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noProof="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11201" y="4296832"/>
            <a:ext cx="7730066" cy="452968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itchFamily="2" charset="2"/>
              <a:buNone/>
              <a:defRPr sz="2800" b="1" i="0" cap="all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 smtClean="0"/>
              <a:t>© 2014 Regents of the University of Minnesota.  All rights reserved.</a:t>
            </a:r>
            <a:endParaRPr lang="en-US" sz="9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49300"/>
            <a:ext cx="8229600" cy="668338"/>
          </a:xfrm>
          <a:prstGeom prst="rect">
            <a:avLst/>
          </a:prstGeom>
        </p:spPr>
        <p:txBody>
          <a:bodyPr anchor="t"/>
          <a:lstStyle>
            <a:lvl1pPr>
              <a:defRPr sz="4400" b="1" i="0" cap="all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370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200"/>
            </a:lvl1pPr>
            <a:lvl2pPr>
              <a:buClr>
                <a:srgbClr val="CE1B22"/>
              </a:buCl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Object with Caption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 smtClean="0"/>
              <a:t>© 2014 Regents of the University of Minnesota.  All rights reserved.</a:t>
            </a:r>
            <a:endParaRPr lang="en-US" sz="9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8001" y="469900"/>
            <a:ext cx="8136466" cy="4959350"/>
          </a:xfrm>
          <a:prstGeom prst="rect">
            <a:avLst/>
          </a:prstGeo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0"/>
          </p:nvPr>
        </p:nvSpPr>
        <p:spPr>
          <a:xfrm>
            <a:off x="397933" y="5510213"/>
            <a:ext cx="8096781" cy="40011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 smtClean="0"/>
              <a:t>© 2014 Regents of the University of Minnesota.  All rights reserved.</a:t>
            </a:r>
            <a:endParaRPr lang="en-US" sz="900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00054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800" b="0"/>
            </a:lvl1pPr>
            <a:lvl2pPr>
              <a:buClr>
                <a:srgbClr val="CE1B22"/>
              </a:buCl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00054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800"/>
            </a:lvl1pPr>
            <a:lvl2pPr>
              <a:buClr>
                <a:srgbClr val="CE1B22"/>
              </a:buCl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49300"/>
            <a:ext cx="8229600" cy="769441"/>
          </a:xfrm>
          <a:prstGeom prst="rect">
            <a:avLst/>
          </a:prstGeom>
        </p:spPr>
        <p:txBody>
          <a:bodyPr anchor="t">
            <a:spAutoFit/>
          </a:bodyPr>
          <a:lstStyle>
            <a:lvl1pPr>
              <a:defRPr sz="4400" b="1" i="0" cap="all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ontent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 smtClean="0"/>
              <a:t>© 2014 Regents of the University of Minnesota.  All rights reserved.</a:t>
            </a:r>
            <a:endParaRPr lang="en-US" sz="90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9052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8814"/>
            <a:ext cx="4040188" cy="365865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Clr>
                <a:srgbClr val="CE1B22"/>
              </a:buCl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9052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8814"/>
            <a:ext cx="4041775" cy="3658658"/>
          </a:xfrm>
          <a:prstGeom prst="rect">
            <a:avLst/>
          </a:prstGeom>
        </p:spPr>
        <p:txBody>
          <a:bodyPr wrap="square"/>
          <a:lstStyle>
            <a:lvl1pPr>
              <a:defRPr sz="2800"/>
            </a:lvl1pPr>
            <a:lvl2pPr>
              <a:buClr>
                <a:srgbClr val="CE1B22"/>
              </a:buCl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749300"/>
            <a:ext cx="8229600" cy="668338"/>
          </a:xfrm>
          <a:prstGeom prst="rect">
            <a:avLst/>
          </a:prstGeom>
        </p:spPr>
        <p:txBody>
          <a:bodyPr anchor="t"/>
          <a:lstStyle>
            <a:lvl1pPr>
              <a:defRPr sz="4400" b="1" i="0" cap="all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8300" y="6602413"/>
            <a:ext cx="8062913" cy="23177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dirty="0" smtClean="0"/>
              <a:t>© 2014 Regents of the University of Minnesota.  All rights reserved.</a:t>
            </a:r>
            <a:endParaRPr lang="en-US" sz="9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all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  <a:lvl2pPr>
              <a:buClr>
                <a:srgbClr val="CE1B22"/>
              </a:buCl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8" descr="UMX_PPT_slides_v4b_ClosingG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-522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398463" y="5475288"/>
            <a:ext cx="7161212" cy="506412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4"/>
            <a:r>
              <a:rPr lang="en-US" sz="900" b="1" dirty="0">
                <a:solidFill>
                  <a:schemeClr val="bg1"/>
                </a:solidFill>
              </a:rPr>
              <a:t>© </a:t>
            </a:r>
            <a:r>
              <a:rPr lang="en-US" sz="900" b="1" dirty="0" smtClean="0">
                <a:solidFill>
                  <a:schemeClr val="bg1"/>
                </a:solidFill>
              </a:rPr>
              <a:t>2014 </a:t>
            </a:r>
            <a:r>
              <a:rPr lang="en-US" sz="900" b="1" dirty="0">
                <a:solidFill>
                  <a:schemeClr val="bg1"/>
                </a:solidFill>
              </a:rPr>
              <a:t>Regents of the University of Minnesota.  All rights reserved.</a:t>
            </a:r>
          </a:p>
          <a:p>
            <a:r>
              <a:rPr lang="en-US" sz="900" b="1" dirty="0">
                <a:solidFill>
                  <a:schemeClr val="bg1"/>
                </a:solidFill>
              </a:rPr>
              <a:t>The University of Minnesota is an equal opportunity educator and employer. This PowerPoint is available in alternative formats upon request. Direct requests to </a:t>
            </a:r>
            <a:r>
              <a:rPr lang="en-US" sz="900" b="1" dirty="0" smtClean="0">
                <a:solidFill>
                  <a:schemeClr val="bg1"/>
                </a:solidFill>
              </a:rPr>
              <a:t>612-625-8233.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2165" y="2146301"/>
            <a:ext cx="8301567" cy="769441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>
              <a:defRPr sz="44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ge12"/>
          <p:cNvPicPr>
            <a:picLocks noChangeAspect="1" noChangeArrowheads="1"/>
          </p:cNvPicPr>
          <p:nvPr/>
        </p:nvPicPr>
        <p:blipFill>
          <a:blip r:embed="rId11"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Proxima Nova Rg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Proxima Nova Rg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Proxima Nova Rg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Proxima Nova Rg" pitchFamily="5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800">
          <a:solidFill>
            <a:schemeClr val="bg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400">
          <a:solidFill>
            <a:schemeClr val="bg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Char char="§"/>
        <a:defRPr sz="2000">
          <a:solidFill>
            <a:schemeClr val="bg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>
          <a:solidFill>
            <a:schemeClr val="bg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»"/>
        <a:defRPr sz="1600">
          <a:solidFill>
            <a:schemeClr val="bg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»"/>
        <a:defRPr sz="1600">
          <a:solidFill>
            <a:schemeClr val="bg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»"/>
        <a:defRPr sz="1600">
          <a:solidFill>
            <a:schemeClr val="bg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»"/>
        <a:defRPr sz="1600">
          <a:solidFill>
            <a:schemeClr val="bg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»"/>
        <a:defRPr sz="1600">
          <a:solidFill>
            <a:schemeClr val="bg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tension.umn.edu/community/" TargetMode="External"/><Relationship Id="rId2" Type="http://schemas.openxmlformats.org/officeDocument/2006/relationships/hyperlink" Target="mailto:tuckb@umn.edu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9"/>
          <p:cNvSpPr>
            <a:spLocks noGrp="1"/>
          </p:cNvSpPr>
          <p:nvPr>
            <p:ph type="ctrTitle"/>
          </p:nvPr>
        </p:nvSpPr>
        <p:spPr bwMode="auto">
          <a:xfrm>
            <a:off x="685800" y="2146300"/>
            <a:ext cx="8026400" cy="19554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dirty="0" smtClean="0"/>
              <a:t>Greater Minnesota’s Economic Composition: Industries and Performance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719862" y="4324215"/>
            <a:ext cx="6400800" cy="6175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624" y="5289278"/>
            <a:ext cx="2978332" cy="548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187597"/>
            <a:ext cx="8229600" cy="6683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Decline in # of Jobs at Offices of Physicians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291" y="1152691"/>
            <a:ext cx="4293483" cy="4856222"/>
          </a:xfrm>
        </p:spPr>
      </p:pic>
      <p:sp>
        <p:nvSpPr>
          <p:cNvPr id="5" name="TextBox 4"/>
          <p:cNvSpPr txBox="1"/>
          <p:nvPr/>
        </p:nvSpPr>
        <p:spPr>
          <a:xfrm>
            <a:off x="326571" y="3004457"/>
            <a:ext cx="2534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Regions with Declines in Number of Jobs at Offices of Physicians, 2003-2013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Shift in Nursing and residential care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641" y="1632882"/>
            <a:ext cx="3907033" cy="4419120"/>
          </a:xfrm>
        </p:spPr>
      </p:pic>
      <p:sp>
        <p:nvSpPr>
          <p:cNvPr id="5" name="TextBox 4"/>
          <p:cNvSpPr txBox="1"/>
          <p:nvPr/>
        </p:nvSpPr>
        <p:spPr>
          <a:xfrm>
            <a:off x="5708469" y="3827417"/>
            <a:ext cx="31350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Regions With Decline in Skilled Nursing Care and Increase in Continuing Care  Retirement and Assisted Living Facilities, 2003-2013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4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Certain industries perform well in certain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2553788"/>
            <a:ext cx="8229600" cy="1766637"/>
          </a:xfrm>
        </p:spPr>
        <p:txBody>
          <a:bodyPr/>
          <a:lstStyle/>
          <a:p>
            <a:r>
              <a:rPr lang="en-US" dirty="0" smtClean="0"/>
              <a:t>Wholesale trade</a:t>
            </a:r>
          </a:p>
          <a:p>
            <a:r>
              <a:rPr lang="en-US" dirty="0" smtClean="0"/>
              <a:t>Housing markets</a:t>
            </a:r>
          </a:p>
          <a:p>
            <a:r>
              <a:rPr lang="en-US" dirty="0" smtClean="0"/>
              <a:t>Banking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8"/>
          <p:cNvSpPr>
            <a:spLocks noGrp="1"/>
          </p:cNvSpPr>
          <p:nvPr>
            <p:ph type="ctrTitle"/>
          </p:nvPr>
        </p:nvSpPr>
        <p:spPr bwMode="auto">
          <a:xfrm>
            <a:off x="401638" y="2146300"/>
            <a:ext cx="8302625" cy="3293209"/>
          </a:xfrm>
          <a:noFill/>
          <a:ln>
            <a:miter lim="800000"/>
            <a:headEnd/>
            <a:tailEnd/>
          </a:ln>
        </p:spPr>
        <p:txBody>
          <a:bodyPr vert="horz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Brigid Tuck, </a:t>
            </a:r>
            <a:r>
              <a:rPr lang="en-US" dirty="0" smtClean="0">
                <a:hlinkClick r:id="rId2"/>
              </a:rPr>
              <a:t>tuckb@umn.edu</a:t>
            </a:r>
            <a:r>
              <a:rPr lang="en-US" dirty="0" smtClean="0"/>
              <a:t>, 507-389-6979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>
                <a:hlinkClick r:id="rId3"/>
              </a:rPr>
              <a:t>http://www.extension.umn.edu/community</a:t>
            </a:r>
            <a:r>
              <a:rPr lang="en-US" sz="3200" dirty="0" smtClean="0">
                <a:hlinkClick r:id="rId3"/>
              </a:rPr>
              <a:t>/</a:t>
            </a:r>
            <a:r>
              <a:rPr lang="en-US" sz="3200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1. </a:t>
            </a:r>
            <a:r>
              <a:rPr lang="en-US" dirty="0" smtClean="0"/>
              <a:t>General themes of great recession (2008-2009) hold true in greater Minnesota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123"/>
            <a:ext cx="8229600" cy="6683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Recovery has been uneven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636939"/>
            <a:ext cx="8229600" cy="668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i="0" cap="all">
                <a:solidFill>
                  <a:schemeClr val="bg1"/>
                </a:solidFill>
                <a:latin typeface="Calibri"/>
                <a:ea typeface="Geneva" charset="-128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9pPr>
          </a:lstStyle>
          <a:p>
            <a:r>
              <a:rPr lang="en-US" kern="0" dirty="0" smtClean="0"/>
              <a:t>Spike in temporary hiring</a:t>
            </a:r>
            <a:endParaRPr lang="en-US" kern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953975"/>
            <a:ext cx="8229600" cy="668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i="0" cap="all">
                <a:solidFill>
                  <a:schemeClr val="bg1"/>
                </a:solidFill>
                <a:latin typeface="Calibri"/>
                <a:ea typeface="Geneva" charset="-128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charset="0"/>
                <a:ea typeface="Geneva" charset="-128"/>
                <a:cs typeface="Geneva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Proxima Nova Rg" pitchFamily="50" charset="0"/>
              </a:defRPr>
            </a:lvl9pPr>
          </a:lstStyle>
          <a:p>
            <a:r>
              <a:rPr lang="en-US" sz="4000" kern="0" dirty="0" smtClean="0"/>
              <a:t>Retail trade and construction industries suffered</a:t>
            </a:r>
            <a:endParaRPr lang="en-US" sz="4000" kern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624" y="1089419"/>
            <a:ext cx="4493622" cy="50825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426" y="239704"/>
            <a:ext cx="4238886" cy="479446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442053" y="1186591"/>
            <a:ext cx="4395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Change in Number of Jobs, 2008-2014</a:t>
            </a: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Gold = Decline</a:t>
            </a: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Maroon=Increase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2892" y="2159885"/>
            <a:ext cx="26648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Regions with Declines in Retail Trade Wages, After Adjusting for Inflation, 2000-2013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2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14" grpId="0"/>
      <p:bldP spid="14" grpId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 manufacturing, professional and business services, and agriculture are typically the “Big 3” in terms of output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5" y="3559630"/>
            <a:ext cx="8229600" cy="228370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331289"/>
            <a:ext cx="8229600" cy="6683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manufacturing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869" y="1077971"/>
            <a:ext cx="4480560" cy="5067817"/>
          </a:xfrm>
        </p:spPr>
      </p:pic>
      <p:sp>
        <p:nvSpPr>
          <p:cNvPr id="9" name="TextBox 8"/>
          <p:cNvSpPr txBox="1"/>
          <p:nvPr/>
        </p:nvSpPr>
        <p:spPr>
          <a:xfrm>
            <a:off x="5760720" y="3788229"/>
            <a:ext cx="2965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Regions with Increase in Manufacturing Jobs, 2003-2013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96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226786"/>
            <a:ext cx="8229600" cy="6683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Professional and business services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526" y="1040009"/>
            <a:ext cx="4381560" cy="4955843"/>
          </a:xfrm>
        </p:spPr>
      </p:pic>
      <p:sp>
        <p:nvSpPr>
          <p:cNvPr id="5" name="TextBox 4"/>
          <p:cNvSpPr txBox="1"/>
          <p:nvPr/>
        </p:nvSpPr>
        <p:spPr>
          <a:xfrm>
            <a:off x="182880" y="2795451"/>
            <a:ext cx="28477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Change in Number of Jobs in Professional and Business Services Industry 2003-2013</a:t>
            </a: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Gold = Decline</a:t>
            </a: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Maroon = Increase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Mining remains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32" y="279037"/>
            <a:ext cx="8229600" cy="6683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Health care is fastest growing industry, but….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761" y="1541417"/>
            <a:ext cx="4052019" cy="4583110"/>
          </a:xfrm>
        </p:spPr>
      </p:pic>
      <p:sp>
        <p:nvSpPr>
          <p:cNvPr id="5" name="TextBox 4"/>
          <p:cNvSpPr txBox="1"/>
          <p:nvPr/>
        </p:nvSpPr>
        <p:spPr>
          <a:xfrm>
            <a:off x="5460275" y="3540034"/>
            <a:ext cx="32395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Change in Health Care Industry’s Competitive Share, 2003-2013</a:t>
            </a: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Gold = Negative</a:t>
            </a: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Maroon = Positive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algn="ctr"/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algn="ctr"/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Greater Minnesota’s Economic Composition: Industries and Performance&amp;quot;&quot;/&gt;&lt;property id=&quot;20307&quot; value=&quot;265&quot;/&gt;&lt;/object&gt;&lt;object type=&quot;3&quot; unique_id=&quot;10007&quot;&gt;&lt;property id=&quot;20148&quot; value=&quot;5&quot;/&gt;&lt;property id=&quot;20300&quot; value=&quot;Slide 2 - &amp;quot;1. General themes of great recession (2008-2009) hold true in greater Minnesota&amp;quot;&quot;/&gt;&lt;property id=&quot;20307&quot; value=&quot;268&quot;/&gt;&lt;/object&gt;&lt;object type=&quot;3&quot; unique_id=&quot;10013&quot;&gt;&lt;property id=&quot;20148&quot; value=&quot;5&quot;/&gt;&lt;property id=&quot;20300&quot; value=&quot;Slide 13 - &amp;quot;Brigid Tuck, tuckb@umn.edu, 507-389-6979  http://www.extension.umn.edu/community/  &amp;quot;&quot;/&gt;&lt;property id=&quot;20307&quot; value=&quot;274&quot;/&gt;&lt;/object&gt;&lt;object type=&quot;3&quot; unique_id=&quot;10090&quot;&gt;&lt;property id=&quot;20148&quot; value=&quot;5&quot;/&gt;&lt;property id=&quot;20300&quot; value=&quot;Slide 3 - &amp;quot;Recovery has been uneven&amp;quot;&quot;/&gt;&lt;property id=&quot;20307&quot; value=&quot;275&quot;/&gt;&lt;/object&gt;&lt;object type=&quot;3&quot; unique_id=&quot;10117&quot;&gt;&lt;property id=&quot;20148&quot; value=&quot;5&quot;/&gt;&lt;property id=&quot;20300&quot; value=&quot;Slide 4 - &amp;quot;2.  manufacturing, professional and business services, and agriculture are typically the “Big 3” in terms of output&quot;/&gt;&lt;property id=&quot;20307&quot; value=&quot;278&quot;/&gt;&lt;/object&gt;&lt;object type=&quot;3&quot; unique_id=&quot;10163&quot;&gt;&lt;property id=&quot;20148&quot; value=&quot;5&quot;/&gt;&lt;property id=&quot;20300&quot; value=&quot;Slide 5 - &amp;quot;manufacturing&amp;quot;&quot;/&gt;&lt;property id=&quot;20307&quot; value=&quot;279&quot;/&gt;&lt;/object&gt;&lt;object type=&quot;3&quot; unique_id=&quot;10164&quot;&gt;&lt;property id=&quot;20148&quot; value=&quot;5&quot;/&gt;&lt;property id=&quot;20300&quot; value=&quot;Slide 6 - &amp;quot;Professional and business services&amp;quot;&quot;/&gt;&lt;property id=&quot;20307&quot; value=&quot;280&quot;/&gt;&lt;/object&gt;&lt;object type=&quot;3&quot; unique_id=&quot;10165&quot;&gt;&lt;property id=&quot;20148&quot; value=&quot;5&quot;/&gt;&lt;property id=&quot;20300&quot; value=&quot;Slide 7 - &amp;quot;agriculture&amp;quot;&quot;/&gt;&lt;property id=&quot;20307&quot; value=&quot;281&quot;/&gt;&lt;/object&gt;&lt;object type=&quot;3&quot; unique_id=&quot;10214&quot;&gt;&lt;property id=&quot;20148&quot; value=&quot;5&quot;/&gt;&lt;property id=&quot;20300&quot; value=&quot;Slide 8 - &amp;quot;3. Mining remains important&amp;quot;&quot;/&gt;&lt;property id=&quot;20307&quot; value=&quot;282&quot;/&gt;&lt;/object&gt;&lt;object type=&quot;3&quot; unique_id=&quot;10215&quot;&gt;&lt;property id=&quot;20148&quot; value=&quot;5&quot;/&gt;&lt;property id=&quot;20300&quot; value=&quot;Slide 9 - &amp;quot;4. Health care is fastest growing industry, but….&amp;quot;&quot;/&gt;&lt;property id=&quot;20307&quot; value=&quot;283&quot;/&gt;&lt;/object&gt;&lt;object type=&quot;3&quot; unique_id=&quot;10258&quot;&gt;&lt;property id=&quot;20148&quot; value=&quot;5&quot;/&gt;&lt;property id=&quot;20300&quot; value=&quot;Slide 12 - &amp;quot;5. Certain industries perform well in certain regions&amp;quot;&quot;/&gt;&lt;property id=&quot;20307&quot; value=&quot;284&quot;/&gt;&lt;/object&gt;&lt;object type=&quot;3&quot; unique_id=&quot;10508&quot;&gt;&lt;property id=&quot;20148&quot; value=&quot;5&quot;/&gt;&lt;property id=&quot;20300&quot; value=&quot;Slide 10 - &amp;quot;Decline in # of Jobs at Offices of Physicians&amp;quot;&quot;/&gt;&lt;property id=&quot;20307&quot; value=&quot;285&quot;/&gt;&lt;/object&gt;&lt;object type=&quot;3&quot; unique_id=&quot;10551&quot;&gt;&lt;property id=&quot;20148&quot; value=&quot;5&quot;/&gt;&lt;property id=&quot;20300&quot; value=&quot;Slide 11 - &amp;quot;Shift in Nursing and residential care&amp;quot;&quot;/&gt;&lt;property id=&quot;20307&quot; value=&quot;28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V_Template_Maroon1">
  <a:themeElements>
    <a:clrScheme name="CV_PPT_Palette">
      <a:dk1>
        <a:srgbClr val="5C5A5A"/>
      </a:dk1>
      <a:lt1>
        <a:srgbClr val="7A0019"/>
      </a:lt1>
      <a:dk2>
        <a:srgbClr val="580005"/>
      </a:dk2>
      <a:lt2>
        <a:srgbClr val="FFCC33"/>
      </a:lt2>
      <a:accent1>
        <a:srgbClr val="7A0019"/>
      </a:accent1>
      <a:accent2>
        <a:srgbClr val="CE1B22"/>
      </a:accent2>
      <a:accent3>
        <a:srgbClr val="FFCC33"/>
      </a:accent3>
      <a:accent4>
        <a:srgbClr val="5C5A5A"/>
      </a:accent4>
      <a:accent5>
        <a:srgbClr val="ADAC1B"/>
      </a:accent5>
      <a:accent6>
        <a:srgbClr val="D2B682"/>
      </a:accent6>
      <a:hlink>
        <a:srgbClr val="D91D24"/>
      </a:hlink>
      <a:folHlink>
        <a:srgbClr val="A0754A"/>
      </a:folHlink>
    </a:clrScheme>
    <a:fontScheme name="Extension Theme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defRPr sz="90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636466"/>
        </a:lt2>
        <a:accent1>
          <a:srgbClr val="71CBD2"/>
        </a:accent1>
        <a:accent2>
          <a:srgbClr val="B20838"/>
        </a:accent2>
        <a:accent3>
          <a:srgbClr val="FFFFFF"/>
        </a:accent3>
        <a:accent4>
          <a:srgbClr val="000000"/>
        </a:accent4>
        <a:accent5>
          <a:srgbClr val="BBE2E5"/>
        </a:accent5>
        <a:accent6>
          <a:srgbClr val="A10632"/>
        </a:accent6>
        <a:hlink>
          <a:srgbClr val="FFD200"/>
        </a:hlink>
        <a:folHlink>
          <a:srgbClr val="ED17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CV_Template_Maroon1</Template>
  <TotalTime>325</TotalTime>
  <Words>244</Words>
  <Application>Microsoft Office PowerPoint</Application>
  <PresentationFormat>On-screen Show (4:3)</PresentationFormat>
  <Paragraphs>39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CV_Template_Maroon1</vt:lpstr>
      <vt:lpstr>Greater Minnesota’s Economic Composition: Industries and Performance</vt:lpstr>
      <vt:lpstr>1. General themes of great recession (2008-2009) hold true in greater Minnesota</vt:lpstr>
      <vt:lpstr>Recovery has been uneven</vt:lpstr>
      <vt:lpstr>2.  manufacturing, professional and business services, and agriculture are typically the “Big 3” in terms of output </vt:lpstr>
      <vt:lpstr>manufacturing</vt:lpstr>
      <vt:lpstr>Professional and business services</vt:lpstr>
      <vt:lpstr>agriculture</vt:lpstr>
      <vt:lpstr>3. Mining remains important</vt:lpstr>
      <vt:lpstr>4. Health care is fastest growing industry, but….</vt:lpstr>
      <vt:lpstr>Decline in # of Jobs at Offices of Physicians</vt:lpstr>
      <vt:lpstr>Shift in Nursing and residential care</vt:lpstr>
      <vt:lpstr>5. Certain industries perform well in certain regions</vt:lpstr>
      <vt:lpstr>Brigid Tuck, tuckb@umn.edu, 507-389-6979  http://www.extension.umn.edu/community/  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Q Loveland</dc:creator>
  <cp:lastModifiedBy>extadmin</cp:lastModifiedBy>
  <cp:revision>30</cp:revision>
  <cp:lastPrinted>2010-09-23T19:38:32Z</cp:lastPrinted>
  <dcterms:created xsi:type="dcterms:W3CDTF">2014-02-26T18:36:12Z</dcterms:created>
  <dcterms:modified xsi:type="dcterms:W3CDTF">2015-01-06T20:21:06Z</dcterms:modified>
</cp:coreProperties>
</file>